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9"/>
  </p:notesMasterIdLst>
  <p:handoutMasterIdLst>
    <p:handoutMasterId r:id="rId60"/>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33" r:id="rId40"/>
    <p:sldId id="318" r:id="rId41"/>
    <p:sldId id="334" r:id="rId42"/>
    <p:sldId id="319" r:id="rId43"/>
    <p:sldId id="335" r:id="rId44"/>
    <p:sldId id="336" r:id="rId45"/>
    <p:sldId id="337" r:id="rId46"/>
    <p:sldId id="321" r:id="rId47"/>
    <p:sldId id="323" r:id="rId48"/>
    <p:sldId id="339" r:id="rId49"/>
    <p:sldId id="322" r:id="rId50"/>
    <p:sldId id="338" r:id="rId51"/>
    <p:sldId id="324" r:id="rId52"/>
    <p:sldId id="340" r:id="rId53"/>
    <p:sldId id="288" r:id="rId54"/>
    <p:sldId id="289" r:id="rId55"/>
    <p:sldId id="320" r:id="rId56"/>
    <p:sldId id="274" r:id="rId57"/>
    <p:sldId id="329" r:id="rId5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jpeg>
</file>

<file path=ppt/media/image30.png>
</file>

<file path=ppt/media/image31.jpeg>
</file>

<file path=ppt/media/image32.jpeg>
</file>

<file path=ppt/media/image33.jpeg>
</file>

<file path=ppt/media/image34.png>
</file>

<file path=ppt/media/image35.jpeg>
</file>

<file path=ppt/media/image36.png>
</file>

<file path=ppt/media/image37.png>
</file>

<file path=ppt/media/image38.jpe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Chris Koshy</a:t>
            </a:r>
          </a:p>
          <a:p>
            <a:r>
              <a:rPr lang="en-US" dirty="0">
                <a:solidFill>
                  <a:schemeClr val="bg2"/>
                </a:solidFill>
                <a:latin typeface="Abadi" panose="020B0604020104020204" pitchFamily="34" charset="0"/>
                <a:ea typeface="SF Pro" pitchFamily="2" charset="0"/>
                <a:cs typeface="SF Pro" pitchFamily="2" charset="0"/>
              </a:rPr>
              <a:t>18-10-2025</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IN" sz="1400" dirty="0"/>
              <a:t>Loaded raw JSON-formatted SpaceX API data into Pandas </a:t>
            </a:r>
            <a:r>
              <a:rPr lang="en-IN" sz="1400" dirty="0" err="1"/>
              <a:t>DataFrame</a:t>
            </a:r>
            <a:r>
              <a:rPr lang="en-IN" sz="1400" dirty="0"/>
              <a:t>.</a:t>
            </a:r>
          </a:p>
          <a:p>
            <a:r>
              <a:rPr lang="en-IN" sz="1400" dirty="0"/>
              <a:t>Filtered only Falcon 9 launches to focus the analysis dataset.</a:t>
            </a:r>
          </a:p>
          <a:p>
            <a:r>
              <a:rPr lang="en-IN" sz="1400" dirty="0"/>
              <a:t>Addressed missing data by imputing payload mass with mean values.</a:t>
            </a:r>
          </a:p>
          <a:p>
            <a:r>
              <a:rPr lang="en-IN" sz="1400" dirty="0"/>
              <a:t>Created binary landing success classification from textual outcome labels.</a:t>
            </a:r>
          </a:p>
          <a:p>
            <a:r>
              <a:rPr lang="en-IN" sz="1400" dirty="0"/>
              <a:t>Encoded categorical features (Orbit, Launch Site) using one-hot encoding for ML compatibility.</a:t>
            </a:r>
          </a:p>
          <a:p>
            <a:r>
              <a:rPr lang="en-IN" sz="1400" dirty="0"/>
              <a:t>Prepared a clean feature matrix and target variable for downstream </a:t>
            </a:r>
            <a:r>
              <a:rPr lang="en-IN" sz="1400" dirty="0" err="1"/>
              <a:t>modeling</a:t>
            </a:r>
            <a:r>
              <a:rPr lang="en-IN" sz="1400" dirty="0"/>
              <a:t>.</a:t>
            </a:r>
          </a:p>
          <a:p>
            <a:r>
              <a:rPr lang="en-IN" sz="1400" dirty="0"/>
              <a:t>Exported final processed dataset as CSV file for exploratory analysis and predictive </a:t>
            </a:r>
            <a:r>
              <a:rPr lang="en-IN" sz="1400" dirty="0" err="1"/>
              <a:t>modeling</a:t>
            </a:r>
            <a:r>
              <a:rPr lang="en-IN" sz="1400" dirty="0"/>
              <a:t>.</a:t>
            </a:r>
          </a:p>
          <a:p>
            <a:endParaRPr lang="en-IN" sz="1400" dirty="0"/>
          </a:p>
          <a:p>
            <a:r>
              <a:rPr lang="en-IN" sz="1400" dirty="0"/>
              <a:t>GitHub-(https://github.com/Chris-koshy/SpaceX_RestAPI/blob/main/SpaceX.ipynb)</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074" name="Picture 2" descr="Flowchart of data wrangling process for SpaceX Falcon 9 launch data">
            <a:extLst>
              <a:ext uri="{FF2B5EF4-FFF2-40B4-BE49-F238E27FC236}">
                <a16:creationId xmlns:a16="http://schemas.microsoft.com/office/drawing/2014/main" id="{9D5BB874-651E-EEF2-B24D-9A45D5ECCE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5686" y="1439364"/>
            <a:ext cx="3522286" cy="4234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r>
              <a:rPr lang="en-US" sz="1600" dirty="0"/>
              <a:t>Scatter Plot: Flight Number vs Launch Site</a:t>
            </a:r>
            <a:br>
              <a:rPr lang="en-US" sz="1600" dirty="0"/>
            </a:br>
            <a:r>
              <a:rPr lang="en-US" sz="1600" dirty="0"/>
              <a:t>Used to visualize the distribution and frequency of launches by location and mission sequence. Helps identify launch site activity trends and landing outcomes across mission numbers.</a:t>
            </a:r>
          </a:p>
          <a:p>
            <a:r>
              <a:rPr lang="en-US" sz="1600" dirty="0"/>
              <a:t>Scatter Plot: Payload Mass vs Orbit</a:t>
            </a:r>
            <a:br>
              <a:rPr lang="en-US" sz="1600" dirty="0"/>
            </a:br>
            <a:r>
              <a:rPr lang="en-US" sz="1600" dirty="0"/>
              <a:t>Explores the relationship between payload mass and the target orbit for Falcon 9 launches. Assesses how payload weight might influence success depending on orbit types.</a:t>
            </a:r>
          </a:p>
          <a:p>
            <a:r>
              <a:rPr lang="en-US" sz="1600" dirty="0"/>
              <a:t>Bar Chart: Success Rate by Orbit Type</a:t>
            </a:r>
            <a:br>
              <a:rPr lang="en-US" sz="1600" dirty="0"/>
            </a:br>
            <a:r>
              <a:rPr lang="en-US" sz="1600" dirty="0"/>
              <a:t>Compares the proportion of successful landings across different orbit categories. This highlights orbit-specific risk factors or operational challenges.</a:t>
            </a:r>
          </a:p>
          <a:p>
            <a:r>
              <a:rPr lang="en-US" sz="1600" dirty="0"/>
              <a:t>Line Chart: Success Rate Over Time (Yearly)</a:t>
            </a:r>
            <a:br>
              <a:rPr lang="en-US" sz="1600" dirty="0"/>
            </a:br>
            <a:r>
              <a:rPr lang="en-US" sz="1600" dirty="0"/>
              <a:t>Illustrates temporal trends in first-stage landing success, showing how success rates improved with experience and technology advancements over years.</a:t>
            </a:r>
          </a:p>
          <a:p>
            <a:r>
              <a:rPr lang="en-US" sz="1600" dirty="0"/>
              <a:t>These charts collectively provide insight into key factors affecting landing success and equip decision makers with actionable operational analytics.</a:t>
            </a:r>
          </a:p>
          <a:p>
            <a:endParaRPr lang="en-US" sz="1600" dirty="0"/>
          </a:p>
          <a:p>
            <a:r>
              <a:rPr lang="en-US" sz="1600" dirty="0"/>
              <a:t>GitHub-(https://github.com/Chris-koshy/SpaceX_RestAPI/blob/main/SpaceX.ipynb)</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r>
              <a:rPr lang="en-US" sz="1800" dirty="0"/>
              <a:t>Queried all unique launch sites from the SpaceX dataset to understand launch location diversity.</a:t>
            </a:r>
          </a:p>
          <a:p>
            <a:r>
              <a:rPr lang="en-US" sz="1800" dirty="0"/>
              <a:t>Calculated average and total payload mass by booster version to identify payload distribution patterns.</a:t>
            </a:r>
          </a:p>
          <a:p>
            <a:r>
              <a:rPr lang="en-US" sz="1800" dirty="0"/>
              <a:t>Determined the date of the first successful ground pad landing to track milestone achievements.</a:t>
            </a:r>
          </a:p>
          <a:p>
            <a:r>
              <a:rPr lang="en-US" sz="1800" dirty="0"/>
              <a:t>Counted and ranked successful vs unsuccessful landing outcomes by site and booster version.</a:t>
            </a:r>
          </a:p>
          <a:p>
            <a:r>
              <a:rPr lang="en-US" sz="1800" dirty="0"/>
              <a:t>Analyzed payload mass distributions for NASA CRS missions versus commercial missions to compare mission profiles.</a:t>
            </a:r>
          </a:p>
          <a:p>
            <a:r>
              <a:rPr lang="en-US" sz="1800" dirty="0"/>
              <a:t>Extracted booster reuse counts and correlated with landing success for assessing booster reliability.</a:t>
            </a:r>
          </a:p>
          <a:p>
            <a:endParaRPr lang="en-US" sz="1800" dirty="0"/>
          </a:p>
          <a:p>
            <a:r>
              <a:rPr lang="en-US" sz="1800" dirty="0"/>
              <a:t>GitHub-(https://github.com/Chris-koshy/SpaceX_RestAPI/blob/main/SpaceX.ipynb)</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indent="0">
              <a:buNone/>
            </a:pPr>
            <a:r>
              <a:rPr lang="en-IN" sz="1200" dirty="0"/>
              <a:t>Folium Map Objects Created</a:t>
            </a:r>
            <a:endParaRPr lang="en-US" sz="1200" dirty="0"/>
          </a:p>
          <a:p>
            <a:r>
              <a:rPr lang="en-US" sz="1200" dirty="0"/>
              <a:t>Markers: Added for each SpaceX launch site to pinpoint exact geographic locations.</a:t>
            </a:r>
          </a:p>
          <a:p>
            <a:r>
              <a:rPr lang="en-US" sz="1200" dirty="0"/>
              <a:t>Colored Markers: Green for successful landings and red for failures, visually distinguishing landing outcomes.</a:t>
            </a:r>
          </a:p>
          <a:p>
            <a:r>
              <a:rPr lang="en-US" sz="1200" dirty="0"/>
              <a:t>Marker Clusters: Grouped markers to reduce clutter in dense areas and improve map readability.</a:t>
            </a:r>
          </a:p>
          <a:p>
            <a:r>
              <a:rPr lang="en-US" sz="1200" dirty="0"/>
              <a:t>Circles: Represented buffer zones around launch pads to visualize impact radius or safety zones.</a:t>
            </a:r>
          </a:p>
          <a:p>
            <a:r>
              <a:rPr lang="en-US" sz="1200" dirty="0"/>
              <a:t>Lines: Drew proximity lines between launch sites and nearby highways, coastlines, and population centers to analyze geographic context and logistics.</a:t>
            </a:r>
          </a:p>
          <a:p>
            <a:pPr marL="0" indent="0">
              <a:buNone/>
            </a:pPr>
            <a:br>
              <a:rPr lang="en-US" sz="1200" dirty="0"/>
            </a:br>
            <a:endParaRPr lang="en-US" sz="1200" dirty="0"/>
          </a:p>
          <a:p>
            <a:pPr marL="0" indent="0">
              <a:buNone/>
            </a:pPr>
            <a:r>
              <a:rPr lang="en-US" sz="1200" dirty="0"/>
              <a:t>Purpose of Adding These Objects</a:t>
            </a:r>
          </a:p>
          <a:p>
            <a:r>
              <a:rPr lang="en-US" sz="1200" dirty="0"/>
              <a:t>Markers and colored markers clearly show spatial distribution and success rates of launches.</a:t>
            </a:r>
          </a:p>
          <a:p>
            <a:r>
              <a:rPr lang="en-US" sz="1200" dirty="0"/>
              <a:t>Clusters help manage visual complexity and focus on region-wise patterns.</a:t>
            </a:r>
          </a:p>
          <a:p>
            <a:r>
              <a:rPr lang="en-US" sz="1200" dirty="0"/>
              <a:t>Circles provide spatial zone awareness relevant to environmental risk or operational limits.</a:t>
            </a:r>
          </a:p>
          <a:p>
            <a:r>
              <a:rPr lang="en-US" sz="1200" dirty="0"/>
              <a:t>Lines demonstrate logistical connectivity and proximity of launch pads to key infrastructure, supporting spatial analysis of mission planning factors.</a:t>
            </a:r>
          </a:p>
          <a:p>
            <a:endParaRPr lang="en-US" sz="1200" dirty="0"/>
          </a:p>
          <a:p>
            <a:r>
              <a:rPr lang="en-US" sz="1200" dirty="0"/>
              <a:t>GitHub-(https://github.com/Chris-koshy/SpaceX_RestAPI/blob/main/SpaceX.ipynb)</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Autofit/>
          </a:bodyPr>
          <a:lstStyle/>
          <a:p>
            <a:pPr marL="0" indent="0">
              <a:buNone/>
            </a:pPr>
            <a:r>
              <a:rPr lang="en-US" sz="1200" b="1" dirty="0"/>
              <a:t>Plots and Interactions Added to Dashboard</a:t>
            </a:r>
          </a:p>
          <a:p>
            <a:r>
              <a:rPr lang="en-US" sz="1200" dirty="0"/>
              <a:t>Dropdown Filter for Launch Sites:</a:t>
            </a:r>
            <a:br>
              <a:rPr lang="en-US" sz="1200" dirty="0"/>
            </a:br>
            <a:r>
              <a:rPr lang="en-US" sz="1200" dirty="0"/>
              <a:t>Allows users to select a specific launch site or view all sites, enabling focused data exploration.</a:t>
            </a:r>
          </a:p>
          <a:p>
            <a:r>
              <a:rPr lang="en-US" sz="1200" dirty="0"/>
              <a:t>Pie Chart of Launch Successes:</a:t>
            </a:r>
            <a:br>
              <a:rPr lang="en-US" sz="1200" dirty="0"/>
            </a:br>
            <a:r>
              <a:rPr lang="en-US" sz="1200" dirty="0"/>
              <a:t>Displays success vs failure counts per selected launch site or overall, providing a quick visual of success rates.</a:t>
            </a:r>
          </a:p>
          <a:p>
            <a:r>
              <a:rPr lang="en-US" sz="1200" dirty="0"/>
              <a:t>Payload Range Slider:</a:t>
            </a:r>
            <a:br>
              <a:rPr lang="en-US" sz="1200" dirty="0"/>
            </a:br>
            <a:r>
              <a:rPr lang="en-US" sz="1200" dirty="0"/>
              <a:t>Enables filtering launches by payload mass range, helping to explore success trends across different payload weights.</a:t>
            </a:r>
          </a:p>
          <a:p>
            <a:r>
              <a:rPr lang="en-US" sz="1200" dirty="0"/>
              <a:t>Scatter Plot of Payload Mass vs Landing Success:</a:t>
            </a:r>
            <a:br>
              <a:rPr lang="en-US" sz="1200" dirty="0"/>
            </a:br>
            <a:r>
              <a:rPr lang="en-US" sz="1200" dirty="0"/>
              <a:t>Visualizes the relationship between payload mass and landing outcome for selected site and payload range, highlighting potential correlations.</a:t>
            </a:r>
          </a:p>
          <a:p>
            <a:r>
              <a:rPr lang="en-US" sz="1200" dirty="0"/>
              <a:t>Dynamic Callbacks:</a:t>
            </a:r>
            <a:br>
              <a:rPr lang="en-US" sz="1200" dirty="0"/>
            </a:br>
            <a:r>
              <a:rPr lang="en-US" sz="1200" dirty="0"/>
              <a:t>Interactions between dropdown and slider update plots in real time, enhancing user interactivity and exploratory analysis capabilities.</a:t>
            </a:r>
          </a:p>
          <a:p>
            <a:pPr marL="0" indent="0">
              <a:buNone/>
            </a:pPr>
            <a:r>
              <a:rPr lang="en-US" sz="1200" b="1" dirty="0"/>
              <a:t>Reason for Adding These Plots and Interactions</a:t>
            </a:r>
          </a:p>
          <a:p>
            <a:r>
              <a:rPr lang="en-US" sz="1200" dirty="0"/>
              <a:t>To provide intuitive, interactive filtering of complex data sets without overwhelming the user.</a:t>
            </a:r>
          </a:p>
          <a:p>
            <a:r>
              <a:rPr lang="en-US" sz="1200" dirty="0"/>
              <a:t>To enable multi-dimensional exploration over key variables influencing mission success (launch site, payload mass).</a:t>
            </a:r>
          </a:p>
          <a:p>
            <a:r>
              <a:rPr lang="en-US" sz="1200" dirty="0"/>
              <a:t>To offer immediate visual feedback on landing success distribution both overall and for specific conditions.</a:t>
            </a:r>
          </a:p>
          <a:p>
            <a:endParaRPr lang="en-US" sz="1200" dirty="0"/>
          </a:p>
          <a:p>
            <a:r>
              <a:rPr lang="en-US" sz="1200" dirty="0"/>
              <a:t>GitHub-(https://github.com/Chris-koshy/SpaceX_RestAPI/blob/main/SpaceX.ipynb)</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022676" cy="4351338"/>
          </a:xfrm>
          <a:prstGeom prst="rect">
            <a:avLst/>
          </a:prstGeom>
        </p:spPr>
        <p:txBody>
          <a:bodyPr>
            <a:normAutofit fontScale="62500" lnSpcReduction="20000"/>
          </a:bodyPr>
          <a:lstStyle/>
          <a:p>
            <a:r>
              <a:rPr lang="en-US" dirty="0"/>
              <a:t>Data Preprocessing:</a:t>
            </a:r>
            <a:br>
              <a:rPr lang="en-US" dirty="0"/>
            </a:br>
            <a:r>
              <a:rPr lang="en-US" dirty="0"/>
              <a:t>Cleaned and encoded the SpaceX Falcon 9 dataset, scaled features, and handled missing values for robust model input.</a:t>
            </a:r>
          </a:p>
          <a:p>
            <a:r>
              <a:rPr lang="en-US" dirty="0"/>
              <a:t>Train-Test Split:</a:t>
            </a:r>
            <a:br>
              <a:rPr lang="en-US" dirty="0"/>
            </a:br>
            <a:r>
              <a:rPr lang="en-US" dirty="0"/>
              <a:t>Divided data into training and testing sets to enable fair evaluation of model performance.</a:t>
            </a:r>
          </a:p>
          <a:p>
            <a:r>
              <a:rPr lang="en-US" dirty="0"/>
              <a:t>Model Selection:</a:t>
            </a:r>
            <a:br>
              <a:rPr lang="en-US" dirty="0"/>
            </a:br>
            <a:r>
              <a:rPr lang="en-US" dirty="0"/>
              <a:t>Compared several classification algorithms including Logistic Regression, Support Vector Machine, Decision Tree, and K-Nearest Neighbors for flexibility in matching data patterns.</a:t>
            </a:r>
          </a:p>
          <a:p>
            <a:r>
              <a:rPr lang="en-US" dirty="0"/>
              <a:t>Hyperparameter Tuning:</a:t>
            </a:r>
            <a:br>
              <a:rPr lang="en-US" dirty="0"/>
            </a:br>
            <a:r>
              <a:rPr lang="en-US" dirty="0"/>
              <a:t>Used </a:t>
            </a:r>
            <a:r>
              <a:rPr lang="en-US" dirty="0" err="1"/>
              <a:t>GridSearchCV</a:t>
            </a:r>
            <a:r>
              <a:rPr lang="en-US" dirty="0"/>
              <a:t> with cross-validation to optimize model parameters and prevent overfitting.</a:t>
            </a:r>
          </a:p>
          <a:p>
            <a:r>
              <a:rPr lang="en-US" dirty="0"/>
              <a:t>Evaluation:</a:t>
            </a:r>
            <a:br>
              <a:rPr lang="en-US" dirty="0"/>
            </a:br>
            <a:r>
              <a:rPr lang="en-US" dirty="0"/>
              <a:t>Assessed each model with test-set accuracy and confusion matrix. Logistic Regression showed the best generalization and highest accuracy (~80%).</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4098" name="Picture 2" descr="Clean vertical ML model development flowchart">
            <a:extLst>
              <a:ext uri="{FF2B5EF4-FFF2-40B4-BE49-F238E27FC236}">
                <a16:creationId xmlns:a16="http://schemas.microsoft.com/office/drawing/2014/main" id="{F7D914DB-A253-D91F-9EDF-0F281BF5B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92686" y="1684109"/>
            <a:ext cx="4665285" cy="4199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444486" cy="4218236"/>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b="1" dirty="0"/>
              <a:t>Main Results and What Was Achieved</a:t>
            </a:r>
          </a:p>
          <a:p>
            <a:r>
              <a:rPr lang="en-US" dirty="0"/>
              <a:t>Reliable Success Prediction: Built a machine learning model (Logistic Regression) capable of predicting landing outcomes with about 80% accuracy, giving strong, practical foresight into mission recoverability.​</a:t>
            </a:r>
          </a:p>
          <a:p>
            <a:r>
              <a:rPr lang="en-US" dirty="0"/>
              <a:t>Key Factor Insights: Identified important variables that most impact landing success, such as launch site, orbit, and payload mass, allowing SpaceX or competitors to prioritize improvements and risk mitigation.​</a:t>
            </a:r>
          </a:p>
          <a:p>
            <a:r>
              <a:rPr lang="en-US" dirty="0"/>
              <a:t>Interactive Dashboards: Created user-friendly, interactive dashboards (using </a:t>
            </a:r>
            <a:r>
              <a:rPr lang="en-US" dirty="0" err="1"/>
              <a:t>Plotly</a:t>
            </a:r>
            <a:r>
              <a:rPr lang="en-US" dirty="0"/>
              <a:t> Dash and Folium) enabling real-time exploration of outcomes, trends, and mission geography for both technical and non-technical stakeholders.​</a:t>
            </a:r>
          </a:p>
          <a:p>
            <a:r>
              <a:rPr lang="en-US" dirty="0"/>
              <a:t>Visualization of Operational Patterns: Produced clear visual patterns—for example, increased post-2014 landing reliability, higher success from certain sites, and the relationship between payload and orbit—helping guide future decisions and analyses.​</a:t>
            </a:r>
          </a:p>
          <a:p>
            <a:r>
              <a:rPr lang="en-US" dirty="0"/>
              <a:t>Reproducible Analytical Pipeline: All analysis steps are preserved in code and notebooks that can be reused, audited, or adapted for new missions and public peer review.</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568783"/>
            <a:ext cx="5115639" cy="4750567"/>
          </a:xfrm>
          <a:prstGeom prst="rect">
            <a:avLst/>
          </a:prstGeom>
        </p:spPr>
        <p:txBody>
          <a:bodyPr>
            <a:normAutofit fontScale="77500" lnSpcReduction="20000"/>
          </a:bodyPr>
          <a:lstStyle/>
          <a:p>
            <a:r>
              <a:rPr lang="en-US" dirty="0"/>
              <a:t>Three primary launch sites (CCSFS SLC 40, VAFB SLC 4E, KSC LC 39A) are visualized, with each cluster depicting all missions from that site.</a:t>
            </a:r>
          </a:p>
          <a:p>
            <a:r>
              <a:rPr lang="en-US" dirty="0"/>
              <a:t>Successful landings become more frequent in later flight numbers at each site, revealing learning and operational improvements over time.</a:t>
            </a:r>
          </a:p>
          <a:p>
            <a:r>
              <a:rPr lang="en-US" dirty="0"/>
              <a:t>Launches from KSC LC 39A and CCSFS SLC 40 show denser successful outcomes, indicating these sites' technical reliability.</a:t>
            </a:r>
          </a:p>
          <a:p>
            <a:r>
              <a:rPr lang="en-US" dirty="0"/>
              <a:t>The plot helps stakeholders identify whether any site has systematic performance differences and how success rates evolve with mission experience.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42" name="Picture 2">
            <a:extLst>
              <a:ext uri="{FF2B5EF4-FFF2-40B4-BE49-F238E27FC236}">
                <a16:creationId xmlns:a16="http://schemas.microsoft.com/office/drawing/2014/main" id="{47096F19-7A70-94C7-F454-F8473BD2F5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7784" y="1505666"/>
            <a:ext cx="5133975" cy="45199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7150"/>
            <a:ext cx="5143500" cy="4782199"/>
          </a:xfrm>
          <a:prstGeom prst="rect">
            <a:avLst/>
          </a:prstGeom>
        </p:spPr>
        <p:txBody>
          <a:bodyPr>
            <a:normAutofit fontScale="92500" lnSpcReduction="20000"/>
          </a:bodyPr>
          <a:lstStyle/>
          <a:p>
            <a:pPr lvl="1"/>
            <a:r>
              <a:rPr lang="en-US" dirty="0"/>
              <a:t>All three launch sites generally handle a wide range of payload masses, from small satellites to large missions up to 15,000 kg.</a:t>
            </a:r>
          </a:p>
          <a:p>
            <a:pPr lvl="1"/>
            <a:r>
              <a:rPr lang="en-US" dirty="0"/>
              <a:t>Successful and failed landings (orange/blue) occur at various payload mass levels for each site, showing that both low and high payloads are possible at all facilities.</a:t>
            </a:r>
          </a:p>
          <a:p>
            <a:pPr lvl="1"/>
            <a:r>
              <a:rPr lang="en-US" dirty="0"/>
              <a:t>Vertical clustering suggests some launch sites handle heavier missions more often, while the color distribution can be used to assess if heavier payloads correspond to more or fewer successful landings.</a:t>
            </a:r>
          </a:p>
          <a:p>
            <a:pPr lvl="1"/>
            <a:r>
              <a:rPr lang="en-US" dirty="0"/>
              <a:t>The visualization helps identify if certain payload weights or sites are associated with systematic success or failure.</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5124" name="Picture 4">
            <a:extLst>
              <a:ext uri="{FF2B5EF4-FFF2-40B4-BE49-F238E27FC236}">
                <a16:creationId xmlns:a16="http://schemas.microsoft.com/office/drawing/2014/main" id="{D6E29D81-41ED-D2A1-AB3D-717A7CF090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489849"/>
            <a:ext cx="5133975" cy="4535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87953"/>
            <a:ext cx="5244423" cy="4552950"/>
          </a:xfrm>
          <a:prstGeom prst="rect">
            <a:avLst/>
          </a:prstGeom>
        </p:spPr>
        <p:txBody>
          <a:bodyPr>
            <a:normAutofit fontScale="92500" lnSpcReduction="10000"/>
          </a:bodyPr>
          <a:lstStyle/>
          <a:p>
            <a:pPr lvl="1"/>
            <a:r>
              <a:rPr lang="en-US" dirty="0"/>
              <a:t>Orbits like ES-L1, SSO, SO, GEO, and TLI achieved perfect or near-perfect success rates.</a:t>
            </a:r>
          </a:p>
          <a:p>
            <a:pPr lvl="1"/>
            <a:r>
              <a:rPr lang="en-US" dirty="0"/>
              <a:t>More common orbits (LEO, ISS, PO) show strong but slightly lower reliability, with some missions failing to land successfully.</a:t>
            </a:r>
          </a:p>
          <a:p>
            <a:pPr lvl="1"/>
            <a:r>
              <a:rPr lang="en-US" dirty="0"/>
              <a:t>GTO (Geostationary Transfer Orbit) has visibly lower success rates, likely due to higher mission complexity or energy requirements.</a:t>
            </a:r>
          </a:p>
          <a:p>
            <a:pPr lvl="1"/>
            <a:r>
              <a:rPr lang="en-US" dirty="0"/>
              <a:t>This chart helps identify which orbital destinations pose greater operational risk for rocket recovery, informing planning and resource allocation.</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146" name="Picture 2">
            <a:extLst>
              <a:ext uri="{FF2B5EF4-FFF2-40B4-BE49-F238E27FC236}">
                <a16:creationId xmlns:a16="http://schemas.microsoft.com/office/drawing/2014/main" id="{F56C5F9C-B6EA-2BDD-265E-B46E3AB126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4434" y="1587953"/>
            <a:ext cx="5400675" cy="4552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86778"/>
            <a:ext cx="5394180" cy="4732571"/>
          </a:xfrm>
          <a:prstGeom prst="rect">
            <a:avLst/>
          </a:prstGeom>
        </p:spPr>
        <p:txBody>
          <a:bodyPr>
            <a:noAutofit/>
          </a:bodyPr>
          <a:lstStyle/>
          <a:p>
            <a:r>
              <a:rPr lang="en-US" sz="1800" dirty="0"/>
              <a:t>Different orbit types are distributed across the Falcon 9 flight history, with some orbits showing more launches at higher flight numbers.</a:t>
            </a:r>
          </a:p>
          <a:p>
            <a:r>
              <a:rPr lang="en-US" sz="1800" dirty="0"/>
              <a:t>LEO, ISS, and PO orbits have launches spread throughout the entire flight sequence, indicating ongoing demand.</a:t>
            </a:r>
          </a:p>
          <a:p>
            <a:r>
              <a:rPr lang="en-US" sz="1800" dirty="0"/>
              <a:t>Successful landings (orange) increase in frequency in later flight numbers for most orbits, reflecting operational learning and technology improvement.</a:t>
            </a:r>
          </a:p>
          <a:p>
            <a:r>
              <a:rPr lang="en-US" sz="1800" dirty="0"/>
              <a:t>Certain orbits (SO, GEO, TLI) have predominantly successful launches, possibly due to mission or trajectory characteristics.</a:t>
            </a:r>
          </a:p>
          <a:p>
            <a:r>
              <a:rPr lang="en-US" sz="1800" dirty="0"/>
              <a:t>The plot provides a comprehensive view of how mission profile (orbit) relates to experience (flight number) and landing outcome.</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7170" name="Picture 2">
            <a:extLst>
              <a:ext uri="{FF2B5EF4-FFF2-40B4-BE49-F238E27FC236}">
                <a16:creationId xmlns:a16="http://schemas.microsoft.com/office/drawing/2014/main" id="{A9E27ADE-87DF-DEB1-039C-4872DD0BB3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4177" y="1586779"/>
            <a:ext cx="4853809" cy="4438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42550"/>
            <a:ext cx="5201560" cy="4426438"/>
          </a:xfrm>
          <a:prstGeom prst="rect">
            <a:avLst/>
          </a:prstGeom>
        </p:spPr>
        <p:txBody>
          <a:bodyPr>
            <a:normAutofit fontScale="70000" lnSpcReduction="20000"/>
          </a:bodyPr>
          <a:lstStyle/>
          <a:p>
            <a:r>
              <a:rPr lang="en-US" dirty="0"/>
              <a:t>Most orbits (LEO, ISS, PO, GTO, etc.) accommodate a wide range of payload masses, indicating that different mission profiles do not strictly constrain payload capacity.</a:t>
            </a:r>
          </a:p>
          <a:p>
            <a:r>
              <a:rPr lang="en-US" dirty="0"/>
              <a:t>Successful landings (orange points) are spread across all orbits and payload sizes, highlighting Falcon 9's flexibility and operational learning.</a:t>
            </a:r>
          </a:p>
          <a:p>
            <a:r>
              <a:rPr lang="en-US" dirty="0"/>
              <a:t>Some orbits, especially higher mass launches (GTO, GEO, SO, TLI), show higher mission payloads, with many achieving mission success.</a:t>
            </a:r>
          </a:p>
          <a:p>
            <a:r>
              <a:rPr lang="en-US" dirty="0"/>
              <a:t>The lack of obvious "failure clusters" at high payloads or specific orbits suggests robust engineering across a variety of mission complexities.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8194" name="Picture 2">
            <a:extLst>
              <a:ext uri="{FF2B5EF4-FFF2-40B4-BE49-F238E27FC236}">
                <a16:creationId xmlns:a16="http://schemas.microsoft.com/office/drawing/2014/main" id="{DD297144-5934-EB59-78FA-975CC307F1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9684" y="1442550"/>
            <a:ext cx="5210175" cy="45830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5075618" cy="3811588"/>
          </a:xfrm>
          <a:prstGeom prst="rect">
            <a:avLst/>
          </a:prstGeom>
        </p:spPr>
        <p:txBody>
          <a:bodyPr>
            <a:normAutofit fontScale="77500" lnSpcReduction="20000"/>
          </a:bodyPr>
          <a:lstStyle/>
          <a:p>
            <a:r>
              <a:rPr lang="en-US" dirty="0"/>
              <a:t>There is a sharp increase in success rate post-2014, highlighting the impact of technological advancements, process improvements, and operational experience.</a:t>
            </a:r>
          </a:p>
          <a:p>
            <a:r>
              <a:rPr lang="en-US" dirty="0"/>
              <a:t>By 2022, the success rate reaches nearly 100%, marking a culmination of iterative engineering and reliable mission execution.</a:t>
            </a:r>
          </a:p>
          <a:p>
            <a:r>
              <a:rPr lang="en-US" dirty="0"/>
              <a:t>This plot visually summarizes SpaceX’s learning curve in reusable rocket technology and informs future expectations for reliability.</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9218" name="Picture 2">
            <a:extLst>
              <a:ext uri="{FF2B5EF4-FFF2-40B4-BE49-F238E27FC236}">
                <a16:creationId xmlns:a16="http://schemas.microsoft.com/office/drawing/2014/main" id="{388B93E2-CB0E-7182-9BD7-ED2415EB5E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7811" y="1737970"/>
            <a:ext cx="5210175" cy="4143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075619" cy="4351338"/>
          </a:xfrm>
          <a:prstGeom prst="rect">
            <a:avLst/>
          </a:prstGeom>
        </p:spPr>
        <p:txBody>
          <a:bodyPr>
            <a:normAutofit fontScale="77500" lnSpcReduction="20000"/>
          </a:bodyPr>
          <a:lstStyle/>
          <a:p>
            <a:r>
              <a:rPr lang="en-US" dirty="0"/>
              <a:t>The unique launch sites found in the SpaceX dataset are:</a:t>
            </a:r>
          </a:p>
          <a:p>
            <a:r>
              <a:rPr lang="en-US" dirty="0"/>
              <a:t>CCSFS SLC 40 (Cape Canaveral Space Force Station, Space Launch Complex 40)</a:t>
            </a:r>
          </a:p>
          <a:p>
            <a:r>
              <a:rPr lang="en-US" dirty="0"/>
              <a:t>VAFB SLC 4E (Vandenberg Air Force Base, Space Launch Complex 4 East)</a:t>
            </a:r>
          </a:p>
          <a:p>
            <a:r>
              <a:rPr lang="en-US" dirty="0"/>
              <a:t>KSC LC 39A (Kennedy Space Center, Launch Complex 39A)</a:t>
            </a:r>
          </a:p>
          <a:p>
            <a:r>
              <a:rPr lang="en-US" dirty="0"/>
              <a:t>These sites represent the primary locations used for Falcon 9 launches. Finding and displaying the unique launch site names provides a fundamental overview of operational geography and helps frame subsequent site-by-site analyses in exploratory data work</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52939482-D956-8D85-E2E1-8FE2464A2318}"/>
              </a:ext>
            </a:extLst>
          </p:cNvPr>
          <p:cNvPicPr>
            <a:picLocks noChangeAspect="1"/>
          </p:cNvPicPr>
          <p:nvPr/>
        </p:nvPicPr>
        <p:blipFill>
          <a:blip r:embed="rId3"/>
          <a:stretch>
            <a:fillRect/>
          </a:stretch>
        </p:blipFill>
        <p:spPr>
          <a:xfrm>
            <a:off x="5845629" y="1825625"/>
            <a:ext cx="5612343" cy="419994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11766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Empty Set</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8" name="Picture 7">
            <a:extLst>
              <a:ext uri="{FF2B5EF4-FFF2-40B4-BE49-F238E27FC236}">
                <a16:creationId xmlns:a16="http://schemas.microsoft.com/office/drawing/2014/main" id="{F1989710-A4AC-A449-DEC5-5EF3DD745C34}"/>
              </a:ext>
            </a:extLst>
          </p:cNvPr>
          <p:cNvPicPr>
            <a:picLocks noChangeAspect="1"/>
          </p:cNvPicPr>
          <p:nvPr/>
        </p:nvPicPr>
        <p:blipFill>
          <a:blip r:embed="rId3"/>
          <a:stretch>
            <a:fillRect/>
          </a:stretch>
        </p:blipFill>
        <p:spPr>
          <a:xfrm>
            <a:off x="5887681" y="1825625"/>
            <a:ext cx="5466120" cy="419994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682247" cy="4351338"/>
          </a:xfrm>
          <a:prstGeom prst="rect">
            <a:avLst/>
          </a:prstGeom>
        </p:spPr>
        <p:txBody>
          <a:bodyPr>
            <a:normAutofit fontScale="70000" lnSpcReduction="20000"/>
          </a:bodyPr>
          <a:lstStyle/>
          <a:p>
            <a:r>
              <a:rPr lang="en-US" dirty="0"/>
              <a:t>SpaceX Falcon 9 boosters have collectively launched over 1.45 million kg of payload, showcasing the rocket's substantial cargo capability and frequency of successful missions.</a:t>
            </a:r>
          </a:p>
          <a:p>
            <a:r>
              <a:rPr lang="en-US" dirty="0"/>
              <a:t>This cumulative total reflects SpaceX’s prominence in commercial and government space transport, driving industry innovation and reliability.</a:t>
            </a:r>
          </a:p>
          <a:p>
            <a:r>
              <a:rPr lang="en-US" dirty="0"/>
              <a:t>Most records are for launches from major U.S. sites, indicating logistical strength and strategic deployment in SpaceX’s operational network.​</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F4636FA0-4465-4826-7011-B6013955C2C7}"/>
              </a:ext>
            </a:extLst>
          </p:cNvPr>
          <p:cNvPicPr>
            <a:picLocks noChangeAspect="1"/>
          </p:cNvPicPr>
          <p:nvPr/>
        </p:nvPicPr>
        <p:blipFill>
          <a:blip r:embed="rId3"/>
          <a:stretch>
            <a:fillRect/>
          </a:stretch>
        </p:blipFill>
        <p:spPr>
          <a:xfrm>
            <a:off x="4597060" y="1529146"/>
            <a:ext cx="6792273" cy="449642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693133" cy="4351338"/>
          </a:xfrm>
          <a:prstGeom prst="rect">
            <a:avLst/>
          </a:prstGeom>
        </p:spPr>
        <p:txBody>
          <a:bodyPr>
            <a:normAutofit fontScale="70000" lnSpcReduction="20000"/>
          </a:bodyPr>
          <a:lstStyle/>
          <a:p>
            <a:r>
              <a:rPr lang="en-US" dirty="0"/>
              <a:t>The SQL query attempts to find the average payload mass for Falcon 9 v1.1 booster missions using </a:t>
            </a:r>
            <a:r>
              <a:rPr lang="en-US" dirty="0" err="1"/>
              <a:t>BoosterVersion</a:t>
            </a:r>
            <a:r>
              <a:rPr lang="en-US" dirty="0"/>
              <a:t> = 'F9 v1.1' as a filter.​</a:t>
            </a:r>
          </a:p>
          <a:p>
            <a:r>
              <a:rPr lang="en-US" dirty="0"/>
              <a:t>The result is "None kg," indicating there are either no entries for F9 v1.1 missions with payload mass recorded, or the relevant data is missing in your database.</a:t>
            </a:r>
          </a:p>
          <a:p>
            <a:r>
              <a:rPr lang="en-US" dirty="0"/>
              <a:t>This outcome highlights a data gap and suggests that further investigation or dataset enrichment is needed to assess the performance and payload handling of early Falcon 9 flights.</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11266" name="Picture 2">
            <a:extLst>
              <a:ext uri="{FF2B5EF4-FFF2-40B4-BE49-F238E27FC236}">
                <a16:creationId xmlns:a16="http://schemas.microsoft.com/office/drawing/2014/main" id="{49714329-E14F-3752-9F84-057CB60AC6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3143" y="1714499"/>
            <a:ext cx="6958847" cy="4109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291847" cy="4199948"/>
          </a:xfrm>
          <a:prstGeom prst="rect">
            <a:avLst/>
          </a:prstGeom>
        </p:spPr>
        <p:txBody>
          <a:bodyPr lIns="91440" tIns="45720" rIns="91440" bIns="45720" anchor="t">
            <a:normAutofit fontScale="70000" lnSpcReduction="20000"/>
          </a:bodyPr>
          <a:lstStyle/>
          <a:p>
            <a:r>
              <a:rPr lang="en-US" dirty="0"/>
              <a:t>The SQL query determines the earliest date in the database for a successful Falcon 9 ground landing, using the filter Outcome = 'True RTLS'.​</a:t>
            </a:r>
          </a:p>
          <a:p>
            <a:r>
              <a:rPr lang="en-US" dirty="0"/>
              <a:t>The query result, "2015-12-22T01:29:00.000Z," highlights SpaceX’s first-ever booster return to launch site—marking the moment reusability became a reality for orbital-class rockets.</a:t>
            </a:r>
          </a:p>
          <a:p>
            <a:r>
              <a:rPr lang="en-US" dirty="0"/>
              <a:t>This achievement set a new industry benchmark, enabling significant cost savings and laying the foundation for SpaceX’s continued success with reusable launch vehicles.</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3AE2A015-9F9A-3E4A-98D8-510B9F63BC8A}"/>
              </a:ext>
            </a:extLst>
          </p:cNvPr>
          <p:cNvPicPr>
            <a:picLocks noChangeAspect="1"/>
          </p:cNvPicPr>
          <p:nvPr/>
        </p:nvPicPr>
        <p:blipFill>
          <a:blip r:embed="rId3"/>
          <a:stretch>
            <a:fillRect/>
          </a:stretch>
        </p:blipFill>
        <p:spPr>
          <a:xfrm>
            <a:off x="5170714" y="1714260"/>
            <a:ext cx="6114897" cy="431131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259190" cy="4351338"/>
          </a:xfrm>
          <a:prstGeom prst="rect">
            <a:avLst/>
          </a:prstGeom>
        </p:spPr>
        <p:txBody>
          <a:bodyPr lIns="91440" tIns="45720" rIns="91440" bIns="45720" anchor="t">
            <a:normAutofit fontScale="70000" lnSpcReduction="20000"/>
          </a:bodyPr>
          <a:lstStyle/>
          <a:p>
            <a:r>
              <a:rPr lang="en-US" dirty="0"/>
              <a:t>Only the Falcon 9 booster version has successfully landed on a drone ship carrying payloads between 4000 kg and 6000 kg, according to your SQL query and output.​</a:t>
            </a:r>
          </a:p>
          <a:p>
            <a:r>
              <a:rPr lang="en-US" dirty="0"/>
              <a:t>This demonstrates the operational reliability of Falcon 9 booster technology for recovery on drone ships within this payload class.</a:t>
            </a:r>
          </a:p>
          <a:p>
            <a:r>
              <a:rPr lang="en-US" dirty="0"/>
              <a:t>The insight highlights Falcon 9’s flexibility for medium-lift missions and how SpaceX leverages booster reusability for a broad range of commercial and scientific payloads, supporting its strong industry reputation.</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AD8AB70F-F7AE-4BD5-9684-33F303F4B503}"/>
              </a:ext>
            </a:extLst>
          </p:cNvPr>
          <p:cNvPicPr>
            <a:picLocks noChangeAspect="1"/>
          </p:cNvPicPr>
          <p:nvPr/>
        </p:nvPicPr>
        <p:blipFill>
          <a:blip r:embed="rId3"/>
          <a:stretch>
            <a:fillRect/>
          </a:stretch>
        </p:blipFill>
        <p:spPr>
          <a:xfrm>
            <a:off x="5029200" y="1499918"/>
            <a:ext cx="6392789" cy="435133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56657"/>
            <a:ext cx="10515600" cy="4136572"/>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400" dirty="0"/>
              <a:t>Executive Summary</a:t>
            </a:r>
          </a:p>
          <a:p>
            <a:pPr marL="0" indent="0">
              <a:buNone/>
            </a:pPr>
            <a:endParaRPr lang="en-US" sz="1400" dirty="0"/>
          </a:p>
          <a:p>
            <a:r>
              <a:rPr lang="en-US" sz="1400" dirty="0"/>
              <a:t>Project Title: SpaceX Falcon 9 First Stage Landing Prediction</a:t>
            </a:r>
          </a:p>
          <a:p>
            <a:pPr marL="0" indent="0">
              <a:buNone/>
            </a:pPr>
            <a:br>
              <a:rPr lang="en-US" sz="1400" dirty="0"/>
            </a:br>
            <a:r>
              <a:rPr lang="en-US" sz="1400" dirty="0"/>
              <a:t>Objective: Predict Falcon 9 first stage landing success to understand cost savings in commercial space missions.</a:t>
            </a:r>
            <a:br>
              <a:rPr lang="en-US" sz="1400" dirty="0"/>
            </a:br>
            <a:r>
              <a:rPr lang="en-US" sz="1400" dirty="0"/>
              <a:t>Summary of Methodologies:</a:t>
            </a:r>
          </a:p>
          <a:p>
            <a:r>
              <a:rPr lang="en-US" sz="1400" dirty="0"/>
              <a:t>Collected Falcon 9 launch data using SpaceX REST API.</a:t>
            </a:r>
          </a:p>
          <a:p>
            <a:r>
              <a:rPr lang="en-US" sz="1400" dirty="0"/>
              <a:t>Cleaned and wrangled data into usable structure.</a:t>
            </a:r>
          </a:p>
          <a:p>
            <a:r>
              <a:rPr lang="en-US" sz="1400" dirty="0"/>
              <a:t>Conducted EDA using visualizations and SQL queries.</a:t>
            </a:r>
          </a:p>
          <a:p>
            <a:r>
              <a:rPr lang="en-US" sz="1400" dirty="0"/>
              <a:t>Built interactive Folium maps and </a:t>
            </a:r>
            <a:r>
              <a:rPr lang="en-US" sz="1400" dirty="0" err="1"/>
              <a:t>Plotly</a:t>
            </a:r>
            <a:r>
              <a:rPr lang="en-US" sz="1400" dirty="0"/>
              <a:t> Dash dashboards.</a:t>
            </a:r>
          </a:p>
          <a:p>
            <a:r>
              <a:rPr lang="en-US" sz="1400" dirty="0"/>
              <a:t>Developed machine learning classification models.</a:t>
            </a:r>
            <a:br>
              <a:rPr lang="en-US" sz="1400" dirty="0"/>
            </a:br>
            <a:endParaRPr lang="en-US" sz="1400" dirty="0"/>
          </a:p>
          <a:p>
            <a:pPr marL="0" indent="0">
              <a:buNone/>
            </a:pPr>
            <a:r>
              <a:rPr lang="en-US" sz="1400" dirty="0"/>
              <a:t>Summary of Key Results:</a:t>
            </a:r>
          </a:p>
          <a:p>
            <a:r>
              <a:rPr lang="en-US" sz="1400" dirty="0"/>
              <a:t>Success rates increased drastically after 2014.</a:t>
            </a:r>
          </a:p>
          <a:p>
            <a:r>
              <a:rPr lang="en-US" sz="1400" dirty="0"/>
              <a:t>Logistic Regression achieved 80% prediction accuracy.</a:t>
            </a:r>
          </a:p>
          <a:p>
            <a:r>
              <a:rPr lang="en-US" sz="1400" dirty="0"/>
              <a:t>Landing success strongly correlated with </a:t>
            </a:r>
            <a:r>
              <a:rPr lang="en-US" sz="1400" dirty="0" err="1"/>
              <a:t>LaunchSite</a:t>
            </a:r>
            <a:r>
              <a:rPr lang="en-US" sz="1400" dirty="0"/>
              <a:t>, Orbit, and Payload Mass.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856419" cy="4351338"/>
          </a:xfrm>
          <a:prstGeom prst="rect">
            <a:avLst/>
          </a:prstGeom>
        </p:spPr>
        <p:txBody>
          <a:bodyPr>
            <a:normAutofit fontScale="77500" lnSpcReduction="20000"/>
          </a:bodyPr>
          <a:lstStyle/>
          <a:p>
            <a:r>
              <a:rPr lang="en-US" dirty="0"/>
              <a:t>The SQL query groups all missions by their outcome class and counts successes and failures in your SpaceX launch database.​</a:t>
            </a:r>
          </a:p>
          <a:p>
            <a:r>
              <a:rPr lang="en-US" dirty="0"/>
              <a:t>Out of the total missions, 143 were listed as successful and 44 as failures, meaning nearly 77% of launches resulted in successful outcomes.</a:t>
            </a:r>
          </a:p>
          <a:p>
            <a:r>
              <a:rPr lang="en-US" dirty="0"/>
              <a:t>This high success rate demonstrates SpaceX's strong engineering reliability and supports their reputation for safe, repeatable, and innovative rocket launches in the industry.</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7615B8E1-3F51-1B12-ABE8-E32961C5E284}"/>
              </a:ext>
            </a:extLst>
          </p:cNvPr>
          <p:cNvPicPr>
            <a:picLocks noChangeAspect="1"/>
          </p:cNvPicPr>
          <p:nvPr/>
        </p:nvPicPr>
        <p:blipFill>
          <a:blip r:embed="rId3"/>
          <a:stretch>
            <a:fillRect/>
          </a:stretch>
        </p:blipFill>
        <p:spPr>
          <a:xfrm>
            <a:off x="4702629" y="1603738"/>
            <a:ext cx="6582982" cy="4351338"/>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0009"/>
            <a:ext cx="3736675" cy="4686954"/>
          </a:xfrm>
          <a:prstGeom prst="rect">
            <a:avLst/>
          </a:prstGeom>
        </p:spPr>
        <p:txBody>
          <a:bodyPr>
            <a:normAutofit fontScale="77500" lnSpcReduction="20000"/>
          </a:bodyPr>
          <a:lstStyle/>
          <a:p>
            <a:r>
              <a:rPr lang="en-US" dirty="0"/>
              <a:t>The queries identify the maximum payload mass recorded in your dataset, which is 15,600 kg.​</a:t>
            </a:r>
          </a:p>
          <a:p>
            <a:r>
              <a:rPr lang="en-US" dirty="0"/>
              <a:t>The booster version that carried this maximum payload mass is Falcon 9, showing its capability to transport heavy cargo and highlighting why it is a preferred choice for demanding missions.</a:t>
            </a:r>
          </a:p>
          <a:p>
            <a:r>
              <a:rPr lang="en-US" dirty="0"/>
              <a:t>This result demonstrates Falcon 9’s engineering strength and versatility for high-capacity payload delivery across SpaceX’s mission portfolio.</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5BD7C8EF-9846-CFD8-E08C-7424D4C7D657}"/>
              </a:ext>
            </a:extLst>
          </p:cNvPr>
          <p:cNvPicPr>
            <a:picLocks noChangeAspect="1"/>
          </p:cNvPicPr>
          <p:nvPr/>
        </p:nvPicPr>
        <p:blipFill>
          <a:blip r:embed="rId3"/>
          <a:stretch>
            <a:fillRect/>
          </a:stretch>
        </p:blipFill>
        <p:spPr>
          <a:xfrm>
            <a:off x="4623033" y="1490009"/>
            <a:ext cx="6834939" cy="453556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193876" cy="4351338"/>
          </a:xfrm>
          <a:prstGeom prst="rect">
            <a:avLst/>
          </a:prstGeom>
        </p:spPr>
        <p:txBody>
          <a:bodyPr lIns="91440" tIns="45720" rIns="91440" bIns="45720" anchor="t">
            <a:normAutofit fontScale="77500" lnSpcReduction="20000"/>
          </a:bodyPr>
          <a:lstStyle/>
          <a:p>
            <a:r>
              <a:rPr lang="en-US" dirty="0"/>
              <a:t>In 2015, all failed drone ship landing outcomes involved the booster version Falcon 9.​</a:t>
            </a:r>
          </a:p>
          <a:p>
            <a:r>
              <a:rPr lang="en-US" dirty="0"/>
              <a:t>The launch site for each failure was CCSFS SLC 40, indicating all unsuccessful ASDS attempts that year occurred from Cape Canaveral Space Force Station, Space Launch Complex 40.</a:t>
            </a:r>
          </a:p>
          <a:p>
            <a:r>
              <a:rPr lang="en-US" dirty="0"/>
              <a:t>Outcomes included "False ASDS" and "None ASDS," reflecting booster recoveries that did not succeed on drone ships during the early days of Falcon 9 reusability efforts.</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348F1CB3-9594-66AD-56C2-4983A5FD471A}"/>
              </a:ext>
            </a:extLst>
          </p:cNvPr>
          <p:cNvPicPr>
            <a:picLocks noChangeAspect="1"/>
          </p:cNvPicPr>
          <p:nvPr/>
        </p:nvPicPr>
        <p:blipFill>
          <a:blip r:embed="rId3"/>
          <a:stretch>
            <a:fillRect/>
          </a:stretch>
        </p:blipFill>
        <p:spPr>
          <a:xfrm>
            <a:off x="4963886" y="1825625"/>
            <a:ext cx="6389914" cy="419994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181504" cy="4351338"/>
          </a:xfrm>
          <a:prstGeom prst="rect">
            <a:avLst/>
          </a:prstGeom>
        </p:spPr>
        <p:txBody>
          <a:bodyPr lIns="91440" tIns="45720" rIns="91440" bIns="45720" anchor="t"/>
          <a:lstStyle/>
          <a:p>
            <a:r>
              <a:rPr lang="en-US" sz="1400" dirty="0"/>
              <a:t>The query ranks all landing outcomes for SpaceX missions from June 2010 to March 2017, showing the most frequent results in descending order.​</a:t>
            </a:r>
          </a:p>
          <a:p>
            <a:r>
              <a:rPr lang="en-US" sz="1400" dirty="0"/>
              <a:t>"None </a:t>
            </a:r>
            <a:r>
              <a:rPr lang="en-US" sz="1400" dirty="0" err="1"/>
              <a:t>None</a:t>
            </a:r>
            <a:r>
              <a:rPr lang="en-US" sz="1400" dirty="0"/>
              <a:t>" is the most common, with 12 missions lacking specified landing outcome or recovery attempt.</a:t>
            </a:r>
          </a:p>
          <a:p>
            <a:r>
              <a:rPr lang="en-US" sz="1400" dirty="0"/>
              <a:t>During this period, both successes and failures on drone ships and ground pads occurred; "True ASDS" and "False ASDS" each happened 5 times, while 3 boosters landed successfully on the ground pad ("True RTLS").</a:t>
            </a:r>
          </a:p>
          <a:p>
            <a:r>
              <a:rPr lang="en-US" sz="1400" dirty="0"/>
              <a:t>These counts show the experimental nature of early SpaceX reusability efforts, indicating steady improvement in landing technology and mission outcomes over time.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041306A2-7198-1BA1-AA40-D736A063FD59}"/>
              </a:ext>
            </a:extLst>
          </p:cNvPr>
          <p:cNvPicPr>
            <a:picLocks noChangeAspect="1"/>
          </p:cNvPicPr>
          <p:nvPr/>
        </p:nvPicPr>
        <p:blipFill>
          <a:blip r:embed="rId3"/>
          <a:stretch>
            <a:fillRect/>
          </a:stretch>
        </p:blipFill>
        <p:spPr>
          <a:xfrm>
            <a:off x="4256314" y="1628046"/>
            <a:ext cx="7029297" cy="4397528"/>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10515601" cy="4351338"/>
          </a:xfrm>
          <a:prstGeom prst="rect">
            <a:avLst/>
          </a:prstGeom>
        </p:spPr>
        <p:txBody>
          <a:bodyPr lIns="91440" tIns="45720" rIns="91440" bIns="45720" anchor="t">
            <a:normAutofit fontScale="62500" lnSpcReduction="20000"/>
          </a:bodyPr>
          <a:lstStyle/>
          <a:p>
            <a:pPr marL="0" indent="0">
              <a:buNone/>
            </a:pPr>
            <a:r>
              <a:rPr lang="en-US" b="1" dirty="0"/>
              <a:t>Elements and Findings</a:t>
            </a:r>
          </a:p>
          <a:p>
            <a:r>
              <a:rPr lang="en-US" dirty="0"/>
              <a:t>The folium map screenshot shows clustered launch site markers, quantifying activity at major SpaceX facilities.</a:t>
            </a:r>
          </a:p>
          <a:p>
            <a:r>
              <a:rPr lang="en-US" dirty="0"/>
              <a:t>Florida (Cape Canaveral/KSC) is marked with 154 launches, while California (Vandenberg) is recorded with 28 launches.</a:t>
            </a:r>
          </a:p>
          <a:p>
            <a:r>
              <a:rPr lang="en-US" dirty="0"/>
              <a:t>The visualization highlights that Florida overwhelmingly dominates SpaceX launch volume, reflecting its centrality for both commercial and government missions.</a:t>
            </a:r>
          </a:p>
          <a:p>
            <a:r>
              <a:rPr lang="en-US" dirty="0"/>
              <a:t>Launch markers are accurate and geographically contextual, providing clear insight into SpaceX’s operational distribution and infrastructure strategy.</a:t>
            </a:r>
          </a:p>
          <a:p>
            <a:pPr marL="0" indent="0">
              <a:buNone/>
            </a:pPr>
            <a:r>
              <a:rPr lang="en-US" b="1" dirty="0"/>
              <a:t>Important Map Insights</a:t>
            </a:r>
          </a:p>
          <a:p>
            <a:r>
              <a:rPr lang="en-US" dirty="0"/>
              <a:t>Florida’s high marker density visually signals its global importance as the hub for Falcon rocket launches.</a:t>
            </a:r>
          </a:p>
          <a:p>
            <a:r>
              <a:rPr lang="en-US" dirty="0"/>
              <a:t>California’s Vandenberg site, though less prominent, represents crucial flexibility for West Coast/polar orbit missions.</a:t>
            </a:r>
          </a:p>
          <a:p>
            <a:r>
              <a:rPr lang="en-US" dirty="0"/>
              <a:t>The map offers a simple, intuitive means of comparing and communicating launch site usage and strategic investments in infrastructure.</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SpaceX Launch Sites Density Across the United States</a:t>
            </a:r>
            <a:endParaRPr lang="en-US" dirty="0">
              <a:solidFill>
                <a:srgbClr val="0B49CB"/>
              </a:solidFill>
              <a:latin typeface="Abadi"/>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5F81E-5991-0B2A-AE73-461A5B9AA7D9}"/>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1DFEF580-862C-B807-F5CA-E918D80E3F86}"/>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1A1C14D1-CEB5-B40A-1796-C7B91689DA53}"/>
              </a:ext>
            </a:extLst>
          </p:cNvPr>
          <p:cNvPicPr>
            <a:picLocks noChangeAspect="1"/>
          </p:cNvPicPr>
          <p:nvPr/>
        </p:nvPicPr>
        <p:blipFill>
          <a:blip r:embed="rId2"/>
          <a:stretch>
            <a:fillRect/>
          </a:stretch>
        </p:blipFill>
        <p:spPr>
          <a:xfrm>
            <a:off x="777020" y="365125"/>
            <a:ext cx="10576780" cy="6092507"/>
          </a:xfrm>
          <a:prstGeom prst="rect">
            <a:avLst/>
          </a:prstGeom>
        </p:spPr>
      </p:pic>
    </p:spTree>
    <p:extLst>
      <p:ext uri="{BB962C8B-B14F-4D97-AF65-F5344CB8AC3E}">
        <p14:creationId xmlns:p14="http://schemas.microsoft.com/office/powerpoint/2010/main" val="17447212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fontScale="85000" lnSpcReduction="20000"/>
          </a:bodyPr>
          <a:lstStyle/>
          <a:p>
            <a:pPr marL="0" indent="0">
              <a:buNone/>
            </a:pPr>
            <a:r>
              <a:rPr lang="en-US" b="1" dirty="0"/>
              <a:t>Important Elements and Findings</a:t>
            </a:r>
          </a:p>
          <a:p>
            <a:r>
              <a:rPr lang="en-US" dirty="0"/>
              <a:t>The screenshot shows a folium map zoomed on Vandenberg, California, with multiple launch markers distributed in a spiral pattern for clarity and visibility.</a:t>
            </a:r>
          </a:p>
          <a:p>
            <a:r>
              <a:rPr lang="en-US" dirty="0"/>
              <a:t>Green icons represent successful launches, while red icons mark failed outcomes, making it easy to visually assess the overall mission performance at this site.</a:t>
            </a:r>
          </a:p>
          <a:p>
            <a:r>
              <a:rPr lang="en-US" dirty="0"/>
              <a:t>The majority of markers are green, highlighting Vandenberg’s significant success rate for SpaceX missions, with only a few visible failures.</a:t>
            </a:r>
          </a:p>
          <a:p>
            <a:r>
              <a:rPr lang="en-US" dirty="0"/>
              <a:t>The map visually clusters launches at a single West Coast location, demonstrating Vandenberg’s strategic role for polar-orbit and sun-synchronous launches in SpaceX’s portfolio.</a:t>
            </a:r>
          </a:p>
          <a:p>
            <a:r>
              <a:rPr lang="en-US" dirty="0"/>
              <a:t>The outcome markers enable quick evaluation of reliability, frequency, and operational patterns at this important launch complex.</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Falcon 9 Launch Outcomes at Vandenberg Air Force Base</a:t>
            </a:r>
            <a:endParaRPr lang="en-US" dirty="0">
              <a:solidFill>
                <a:srgbClr val="0B49CB"/>
              </a:solidFill>
              <a:latin typeface="Abadi"/>
            </a:endParaRP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77105-5464-880D-C095-ECBC54029FC2}"/>
              </a:ext>
            </a:extLst>
          </p:cNvPr>
          <p:cNvSpPr>
            <a:spLocks noGrp="1"/>
          </p:cNvSpPr>
          <p:nvPr>
            <p:ph type="title"/>
          </p:nvPr>
        </p:nvSpPr>
        <p:spPr>
          <a:xfrm>
            <a:off x="-1643482" y="450688"/>
            <a:ext cx="15478962" cy="1119532"/>
          </a:xfrm>
        </p:spPr>
        <p:txBody>
          <a:bodyPr/>
          <a:lstStyle/>
          <a:p>
            <a:endParaRPr lang="en-IN" dirty="0"/>
          </a:p>
        </p:txBody>
      </p:sp>
      <p:sp>
        <p:nvSpPr>
          <p:cNvPr id="3" name="Content Placeholder 2">
            <a:extLst>
              <a:ext uri="{FF2B5EF4-FFF2-40B4-BE49-F238E27FC236}">
                <a16:creationId xmlns:a16="http://schemas.microsoft.com/office/drawing/2014/main" id="{FDCDF375-29D1-FC51-7A24-29A42434F182}"/>
              </a:ext>
            </a:extLst>
          </p:cNvPr>
          <p:cNvSpPr>
            <a:spLocks noGrp="1"/>
          </p:cNvSpPr>
          <p:nvPr>
            <p:ph idx="1"/>
          </p:nvPr>
        </p:nvSpPr>
        <p:spPr/>
        <p:txBody>
          <a:bodyPr/>
          <a:lstStyle/>
          <a:p>
            <a:endParaRPr lang="en-IN" dirty="0"/>
          </a:p>
        </p:txBody>
      </p:sp>
      <p:pic>
        <p:nvPicPr>
          <p:cNvPr id="12290" name="Picture 2">
            <a:extLst>
              <a:ext uri="{FF2B5EF4-FFF2-40B4-BE49-F238E27FC236}">
                <a16:creationId xmlns:a16="http://schemas.microsoft.com/office/drawing/2014/main" id="{D50F776B-1C67-5E16-BF63-5FEC094CFB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7593"/>
            <a:ext cx="10515600" cy="57093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64040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fontScale="70000" lnSpcReduction="20000"/>
          </a:bodyPr>
          <a:lstStyle/>
          <a:p>
            <a:pPr marL="0" indent="0">
              <a:buNone/>
            </a:pPr>
            <a:r>
              <a:rPr lang="en-US" b="1" dirty="0"/>
              <a:t>Important Elements and Findings</a:t>
            </a:r>
          </a:p>
          <a:p>
            <a:r>
              <a:rPr lang="en-US" dirty="0"/>
              <a:t>The screenshot shows a folium map zoomed in on the Cape Canaveral and Kennedy Space Center region of Florida, highlighting two key launch clusters.</a:t>
            </a:r>
          </a:p>
          <a:p>
            <a:r>
              <a:rPr lang="en-US" dirty="0"/>
              <a:t>There are 99 launches at the southern marker (likely SLC-40 or SLC-41) and 55 launches at the northern marker (likely LC-39A at Kennedy Space Center).</a:t>
            </a:r>
          </a:p>
          <a:p>
            <a:r>
              <a:rPr lang="en-US" dirty="0"/>
              <a:t>This geographic proximity and density emphasize Florida's role as the busiest launch hub in the U.S., supporting both SpaceX and other providers.</a:t>
            </a:r>
          </a:p>
          <a:p>
            <a:r>
              <a:rPr lang="en-US" dirty="0"/>
              <a:t>The detailed satellite map background helps visualize logistical infrastructure, access routes, and ecological context around America’s premier space launch sites.</a:t>
            </a:r>
          </a:p>
          <a:p>
            <a:r>
              <a:rPr lang="en-US" dirty="0"/>
              <a:t>The map provides a clear, comparative overview of launch activity across these adjacent but distinct complexes, illustrating how operational resources and mission frequency are distributed.</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Kennedy Space Center and Cape Canaveral Space Launch Complexes</a:t>
            </a:r>
            <a:endParaRPr lang="en-US" dirty="0">
              <a:solidFill>
                <a:srgbClr val="0B49CB"/>
              </a:solidFill>
              <a:latin typeface="Abadi"/>
            </a:endParaRPr>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4886"/>
            <a:ext cx="10530114" cy="43434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dirty="0"/>
              <a:t>Project Background and Context:</a:t>
            </a:r>
            <a:br>
              <a:rPr lang="en-US" sz="2400" dirty="0"/>
            </a:br>
            <a:r>
              <a:rPr lang="en-US" dirty="0"/>
              <a:t>SpaceX, a pioneer in private spaceflight, has revolutionized launch costs by reusing rockets. This project explores the factors determining successful first-stage landings to forecast mission cost-efficiency.</a:t>
            </a:r>
          </a:p>
          <a:p>
            <a:pPr marL="0" indent="0">
              <a:spcBef>
                <a:spcPts val="1400"/>
              </a:spcBef>
              <a:buNone/>
            </a:pPr>
            <a:br>
              <a:rPr lang="en-US" sz="2400" dirty="0"/>
            </a:br>
            <a:r>
              <a:rPr lang="en-US" dirty="0"/>
              <a:t>Problem Statement:</a:t>
            </a:r>
            <a:br>
              <a:rPr lang="en-US" sz="2400" dirty="0"/>
            </a:br>
            <a:r>
              <a:rPr lang="en-US" dirty="0"/>
              <a:t>Which factors influence landing success, and how accurately can we predict it?</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2CDE7-0F06-4435-8D2C-C00FE5F3C6E8}"/>
              </a:ext>
            </a:extLst>
          </p:cNvPr>
          <p:cNvSpPr>
            <a:spLocks noGrp="1"/>
          </p:cNvSpPr>
          <p:nvPr>
            <p:ph type="title"/>
          </p:nvPr>
        </p:nvSpPr>
        <p:spPr>
          <a:xfrm>
            <a:off x="838200" y="457704"/>
            <a:ext cx="10515600" cy="1101348"/>
          </a:xfrm>
        </p:spPr>
        <p:txBody>
          <a:bodyPr/>
          <a:lstStyle/>
          <a:p>
            <a:endParaRPr lang="en-IN" dirty="0"/>
          </a:p>
        </p:txBody>
      </p:sp>
      <p:sp>
        <p:nvSpPr>
          <p:cNvPr id="3" name="Content Placeholder 2">
            <a:extLst>
              <a:ext uri="{FF2B5EF4-FFF2-40B4-BE49-F238E27FC236}">
                <a16:creationId xmlns:a16="http://schemas.microsoft.com/office/drawing/2014/main" id="{0DE72335-B95A-7CD1-DB54-F26985A294B2}"/>
              </a:ext>
            </a:extLst>
          </p:cNvPr>
          <p:cNvSpPr>
            <a:spLocks noGrp="1"/>
          </p:cNvSpPr>
          <p:nvPr>
            <p:ph idx="1"/>
          </p:nvPr>
        </p:nvSpPr>
        <p:spPr/>
        <p:txBody>
          <a:bodyPr/>
          <a:lstStyle/>
          <a:p>
            <a:endParaRPr lang="en-IN"/>
          </a:p>
        </p:txBody>
      </p:sp>
      <p:pic>
        <p:nvPicPr>
          <p:cNvPr id="13314" name="Picture 2">
            <a:extLst>
              <a:ext uri="{FF2B5EF4-FFF2-40B4-BE49-F238E27FC236}">
                <a16:creationId xmlns:a16="http://schemas.microsoft.com/office/drawing/2014/main" id="{C13FF0F4-CBC1-7466-7D56-471173D45D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538" y="478971"/>
            <a:ext cx="11209337" cy="5697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33303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6522C-980E-EA4B-0700-765EE69C42FD}"/>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34953CB5-4DD4-BE85-41CA-9D5DC0415C4E}"/>
              </a:ext>
            </a:extLst>
          </p:cNvPr>
          <p:cNvPicPr>
            <a:picLocks noGrp="1" noChangeAspect="1"/>
          </p:cNvPicPr>
          <p:nvPr>
            <p:ph idx="1"/>
          </p:nvPr>
        </p:nvPicPr>
        <p:blipFill>
          <a:blip r:embed="rId2"/>
          <a:stretch>
            <a:fillRect/>
          </a:stretch>
        </p:blipFill>
        <p:spPr>
          <a:xfrm>
            <a:off x="838200" y="328697"/>
            <a:ext cx="10515600" cy="5848266"/>
          </a:xfrm>
          <a:prstGeom prst="rect">
            <a:avLst/>
          </a:prstGeom>
        </p:spPr>
      </p:pic>
    </p:spTree>
    <p:extLst>
      <p:ext uri="{BB962C8B-B14F-4D97-AF65-F5344CB8AC3E}">
        <p14:creationId xmlns:p14="http://schemas.microsoft.com/office/powerpoint/2010/main" val="23332583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BAA59-9667-3595-6FEA-F3E4AF33BDEF}"/>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id="{04B43C2D-DB4E-B35D-EFE7-D557C10353A7}"/>
              </a:ext>
            </a:extLst>
          </p:cNvPr>
          <p:cNvPicPr>
            <a:picLocks noGrp="1" noChangeAspect="1"/>
          </p:cNvPicPr>
          <p:nvPr>
            <p:ph idx="1"/>
          </p:nvPr>
        </p:nvPicPr>
        <p:blipFill>
          <a:blip r:embed="rId2"/>
          <a:stretch>
            <a:fillRect/>
          </a:stretch>
        </p:blipFill>
        <p:spPr>
          <a:xfrm>
            <a:off x="838199" y="365125"/>
            <a:ext cx="10515599" cy="5811838"/>
          </a:xfrm>
          <a:prstGeom prst="rect">
            <a:avLst/>
          </a:prstGeom>
        </p:spPr>
      </p:pic>
    </p:spTree>
    <p:extLst>
      <p:ext uri="{BB962C8B-B14F-4D97-AF65-F5344CB8AC3E}">
        <p14:creationId xmlns:p14="http://schemas.microsoft.com/office/powerpoint/2010/main" val="19512971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fontScale="92500" lnSpcReduction="20000"/>
          </a:bodyPr>
          <a:lstStyle/>
          <a:p>
            <a:pPr marL="0" indent="0">
              <a:buNone/>
            </a:pPr>
            <a:r>
              <a:rPr lang="en-US" b="1" dirty="0"/>
              <a:t>Key Elements and Insights</a:t>
            </a:r>
          </a:p>
          <a:p>
            <a:r>
              <a:rPr lang="en-US" dirty="0"/>
              <a:t>The dashboard pie chart tracks overall SpaceX launch mission outcomes across all sites, with 76.5% of launches being successful and 23.5% resulting in failure.</a:t>
            </a:r>
          </a:p>
          <a:p>
            <a:r>
              <a:rPr lang="en-US" dirty="0"/>
              <a:t>The large blue segment indicates the company's substantial engineering reliability and operational quality, confirming SpaceX’s status as a leader in launch success rate.</a:t>
            </a:r>
          </a:p>
          <a:p>
            <a:r>
              <a:rPr lang="en-US" dirty="0"/>
              <a:t>The smaller red segment, representing failures, highlights the challenges faced during technological development and the learning curve in early reusability efforts.</a:t>
            </a:r>
          </a:p>
          <a:p>
            <a:r>
              <a:rPr lang="en-US" dirty="0"/>
              <a:t>This visualization provides a clear, immediate grasp of SpaceX launch reliability, useful for stakeholders, strategic planners, and technical evaluations.</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SpaceX Launch Success vs. Failure Distribution</a:t>
            </a:r>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D345A-B53C-F37C-4AF4-80BA9DE374F9}"/>
              </a:ext>
            </a:extLst>
          </p:cNvPr>
          <p:cNvSpPr>
            <a:spLocks noGrp="1"/>
          </p:cNvSpPr>
          <p:nvPr>
            <p:ph type="title"/>
          </p:nvPr>
        </p:nvSpPr>
        <p:spPr/>
        <p:txBody>
          <a:bodyPr/>
          <a:lstStyle/>
          <a:p>
            <a:endParaRPr lang="en-IN"/>
          </a:p>
        </p:txBody>
      </p:sp>
      <p:pic>
        <p:nvPicPr>
          <p:cNvPr id="15362" name="Picture 2">
            <a:extLst>
              <a:ext uri="{FF2B5EF4-FFF2-40B4-BE49-F238E27FC236}">
                <a16:creationId xmlns:a16="http://schemas.microsoft.com/office/drawing/2014/main" id="{32CE6B33-CE2D-CD40-6D09-BB85AC82452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365125"/>
            <a:ext cx="10515600" cy="6127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73215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fontScale="77500" lnSpcReduction="20000"/>
          </a:bodyPr>
          <a:lstStyle/>
          <a:p>
            <a:pPr marL="0" indent="0">
              <a:buNone/>
            </a:pPr>
            <a:r>
              <a:rPr lang="en-US" b="1" dirty="0"/>
              <a:t>Insights on the Dashboard and Pie Chart</a:t>
            </a:r>
          </a:p>
          <a:p>
            <a:r>
              <a:rPr lang="en-US" dirty="0"/>
              <a:t>The dashboard visualizes the success distribution of SpaceX launches across major sites: CCSFS SLC 40, KSC LC 39A, VAFB SLC 4E, and Kwajalein Atoll.</a:t>
            </a:r>
          </a:p>
          <a:p>
            <a:r>
              <a:rPr lang="en-US" dirty="0"/>
              <a:t>CCSFS SLC 40 accounts for 50.3% of all successful launches, indicating that it is SpaceX’s primary and most productive launch facility.</a:t>
            </a:r>
          </a:p>
          <a:p>
            <a:r>
              <a:rPr lang="en-US" dirty="0"/>
              <a:t>KSC LC 39A makes up 33.6% of launch successes, highlighting its critical role for high-profile, crewed, and commercial missions, often in partnership with NASA.</a:t>
            </a:r>
          </a:p>
          <a:p>
            <a:r>
              <a:rPr lang="en-US" dirty="0"/>
              <a:t>VAFB SLC 4E covers 16.1%, reflecting its use for polar and sun-synchronous orbits, supporting West Coast mission flexibility.</a:t>
            </a:r>
          </a:p>
          <a:p>
            <a:r>
              <a:rPr lang="en-US" dirty="0"/>
              <a:t>Kwajalein Atoll records 0% for the displayed period, indicating rare historical use mainly for early Falcon 1 launches.</a:t>
            </a:r>
          </a:p>
          <a:p>
            <a:r>
              <a:rPr lang="en-US" dirty="0"/>
              <a:t>The visualization provides a clear proportional overview, supporting strategic decisions, resource allocations, and understanding operational priorities among SpaceX launch sites.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SpaceX Launch Success Share by Site (Pie Chart)</a:t>
            </a:r>
            <a:endParaRPr lang="en-US" dirty="0">
              <a:solidFill>
                <a:srgbClr val="0B49CB"/>
              </a:solidFill>
              <a:latin typeface="Abadi"/>
            </a:endParaRPr>
          </a:p>
        </p:txBody>
      </p:sp>
    </p:spTree>
    <p:extLst>
      <p:ext uri="{BB962C8B-B14F-4D97-AF65-F5344CB8AC3E}">
        <p14:creationId xmlns:p14="http://schemas.microsoft.com/office/powerpoint/2010/main" val="7001329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8CAA4-9A3E-6E7D-0179-11335C4AF53E}"/>
              </a:ext>
            </a:extLst>
          </p:cNvPr>
          <p:cNvSpPr>
            <a:spLocks noGrp="1"/>
          </p:cNvSpPr>
          <p:nvPr>
            <p:ph type="title"/>
          </p:nvPr>
        </p:nvSpPr>
        <p:spPr/>
        <p:txBody>
          <a:bodyPr/>
          <a:lstStyle/>
          <a:p>
            <a:endParaRPr lang="en-IN"/>
          </a:p>
        </p:txBody>
      </p:sp>
      <p:pic>
        <p:nvPicPr>
          <p:cNvPr id="14338" name="Picture 2">
            <a:extLst>
              <a:ext uri="{FF2B5EF4-FFF2-40B4-BE49-F238E27FC236}">
                <a16:creationId xmlns:a16="http://schemas.microsoft.com/office/drawing/2014/main" id="{EB1CBC9B-F360-9B81-B216-D9A0216BF0D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365125"/>
            <a:ext cx="10515600" cy="61277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027966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fontScale="85000" lnSpcReduction="10000"/>
          </a:bodyPr>
          <a:lstStyle/>
          <a:p>
            <a:pPr marL="0" indent="0">
              <a:buNone/>
            </a:pPr>
            <a:r>
              <a:rPr lang="en-US" b="1" dirty="0"/>
              <a:t>Important Elements and Insights</a:t>
            </a:r>
          </a:p>
          <a:p>
            <a:r>
              <a:rPr lang="en-US" dirty="0"/>
              <a:t>The dashboard scatter plot shows payload mass (x-axis) against launch outcome class (y-axis: 0 for failure, 1 for success), differentiated by orbit type via colored dots.</a:t>
            </a:r>
          </a:p>
          <a:p>
            <a:r>
              <a:rPr lang="en-US" dirty="0"/>
              <a:t>The slider at the top allows dynamic filtering by payload range, making it easy to explore how success probability shifts for lighter vs. heavier missions.</a:t>
            </a:r>
          </a:p>
          <a:p>
            <a:r>
              <a:rPr lang="en-US" dirty="0"/>
              <a:t>The majority of launches achieve success (class 1) across a wide payload spectrum, but there are scattered failures for various payloads and orbits.</a:t>
            </a:r>
          </a:p>
          <a:p>
            <a:r>
              <a:rPr lang="en-US" dirty="0"/>
              <a:t>Different orbit colors highlight mission diversity—LEO, GEO, SSO, ISS, and more—revealing SpaceX's operational range.</a:t>
            </a:r>
          </a:p>
          <a:p>
            <a:r>
              <a:rPr lang="en-US" dirty="0"/>
              <a:t>The plot helps identify whether certain payloads or orbits correlate with higher risk, supporting strategic decisions for launch planning and risk management.</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SpaceX Payload Mass vs. Launch Outcome</a:t>
            </a:r>
            <a:endParaRPr lang="en-US" dirty="0">
              <a:solidFill>
                <a:srgbClr val="0B49CB"/>
              </a:solidFill>
              <a:latin typeface="Abadi"/>
            </a:endParaRPr>
          </a:p>
        </p:txBody>
      </p:sp>
    </p:spTree>
    <p:extLst>
      <p:ext uri="{BB962C8B-B14F-4D97-AF65-F5344CB8AC3E}">
        <p14:creationId xmlns:p14="http://schemas.microsoft.com/office/powerpoint/2010/main" val="2523596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83BBB-CBE6-283F-FF71-2E493CB7316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860C6020-C536-496E-6DD8-76AEED1F65F2}"/>
              </a:ext>
            </a:extLst>
          </p:cNvPr>
          <p:cNvPicPr>
            <a:picLocks noGrp="1" noChangeAspect="1"/>
          </p:cNvPicPr>
          <p:nvPr>
            <p:ph idx="1"/>
          </p:nvPr>
        </p:nvPicPr>
        <p:blipFill>
          <a:blip r:embed="rId2"/>
          <a:stretch>
            <a:fillRect/>
          </a:stretch>
        </p:blipFill>
        <p:spPr>
          <a:xfrm>
            <a:off x="838200" y="365125"/>
            <a:ext cx="10515600" cy="6127750"/>
          </a:xfrm>
          <a:prstGeom prst="rect">
            <a:avLst/>
          </a:prstGeom>
        </p:spPr>
      </p:pic>
    </p:spTree>
    <p:extLst>
      <p:ext uri="{BB962C8B-B14F-4D97-AF65-F5344CB8AC3E}">
        <p14:creationId xmlns:p14="http://schemas.microsoft.com/office/powerpoint/2010/main" val="2229421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19830" y="1538055"/>
            <a:ext cx="3284085" cy="4974772"/>
          </a:xfrm>
          <a:prstGeom prst="rect">
            <a:avLst/>
          </a:prstGeom>
        </p:spPr>
        <p:txBody>
          <a:bodyPr vert="horz" lIns="91440" tIns="45720" rIns="91440" bIns="45720" rtlCol="0" anchor="t">
            <a:normAutofit fontScale="62500" lnSpcReduction="20000"/>
          </a:bodyPr>
          <a:lstStyle/>
          <a:p>
            <a:r>
              <a:rPr lang="en-US" dirty="0"/>
              <a:t>The bar chart visualizes the classification accuracy for multiple models: Decision Tree, SVM, Logistic Regression, Random Forest, KNN, and Naive Bayes.​</a:t>
            </a:r>
          </a:p>
          <a:p>
            <a:r>
              <a:rPr lang="en-US" dirty="0"/>
              <a:t>Decision Tree and SVM achieve the highest accuracy, both scoring approximately 0.8684, followed closely by Logistic Regression and Random Forest at 0.8421, and KNN at 0.8158.</a:t>
            </a:r>
          </a:p>
          <a:p>
            <a:r>
              <a:rPr lang="en-US" dirty="0"/>
              <a:t>Naive Bayes performs the weakest, reaching only 0.6053, indicating it is less suitable for this launch outcome prediction problem.</a:t>
            </a:r>
          </a:p>
          <a:p>
            <a:r>
              <a:rPr lang="en-US" dirty="0"/>
              <a:t>The highest classification accuracy is shared by Decision Tree and SVM models, making them the best performers in this scenario.</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6386" name="Picture 2">
            <a:extLst>
              <a:ext uri="{FF2B5EF4-FFF2-40B4-BE49-F238E27FC236}">
                <a16:creationId xmlns:a16="http://schemas.microsoft.com/office/drawing/2014/main" id="{BC7AD1C6-39FD-1699-C7B5-8F6E751264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8086" y="1538055"/>
            <a:ext cx="7094084" cy="4974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460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3671360" cy="3811588"/>
          </a:xfrm>
          <a:prstGeom prst="rect">
            <a:avLst/>
          </a:prstGeom>
        </p:spPr>
        <p:txBody>
          <a:bodyPr>
            <a:normAutofit fontScale="55000" lnSpcReduction="20000"/>
          </a:bodyPr>
          <a:lstStyle/>
          <a:p>
            <a:r>
              <a:rPr lang="en-US" dirty="0"/>
              <a:t>The confusion matrix for the Decision Tree model shows the breakdown of predictions for SpaceX launch success and failure.</a:t>
            </a:r>
          </a:p>
          <a:p>
            <a:r>
              <a:rPr lang="en-US" dirty="0"/>
              <a:t>Out of 10 actual failures, the model correctly predicted 5 but also misclassified 5 as successes.</a:t>
            </a:r>
          </a:p>
          <a:p>
            <a:r>
              <a:rPr lang="en-US" dirty="0"/>
              <a:t>For actual successes, the model was highly accurate, correctly identifying all 28 launches as successful with zero false negatives.</a:t>
            </a:r>
          </a:p>
          <a:p>
            <a:r>
              <a:rPr lang="en-US" dirty="0"/>
              <a:t>This indicates strong performance for predicting successful launches, though the model struggles more with accurately classifying failures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7410" name="Picture 2">
            <a:extLst>
              <a:ext uri="{FF2B5EF4-FFF2-40B4-BE49-F238E27FC236}">
                <a16:creationId xmlns:a16="http://schemas.microsoft.com/office/drawing/2014/main" id="{C9C5684C-165E-C224-B14A-34379E3745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9611" y="1647826"/>
            <a:ext cx="6096000" cy="43777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fontScale="55000" lnSpcReduction="20000"/>
          </a:bodyPr>
          <a:lstStyle/>
          <a:p>
            <a:r>
              <a:rPr lang="en-US" dirty="0"/>
              <a:t>SpaceX’s operational dominance is clear, as its Falcon 9 program accounts for over 1.45 million kg of launched payload, with the vast majority of launches—and successes—concentrated at Florida’s CCSFS SLC 40 and Kennedy Space Center pads. These sites form the primary backbone of SpaceX’s global launch infrastructure, complemented by a strategic West Coast presence at Vandenberg for polar and sun-synchronous missions.</a:t>
            </a:r>
          </a:p>
          <a:p>
            <a:r>
              <a:rPr lang="en-US" dirty="0"/>
              <a:t>Launch success is multifactorial, driven by launch site, booster version, and particularly by maintaining payloads within optimal mass ranges (2,000–6,000 kg), where reliability has historically been highest. Falcon 9 FT and B4 booster versions are the most reliable, whereas v1.1 had notably more failures.​</a:t>
            </a:r>
          </a:p>
          <a:p>
            <a:r>
              <a:rPr lang="en-US" dirty="0"/>
              <a:t>Machine learning models—including Decision Tree, SVM, Logistic Regression, and others—can predict launch outcome with high accuracy, frequently exceeding 86%. In your results, Decision Tree and SVM models both reached the highest test accuracy, with Logistic Regression performing nearly as well. All models outperformed Naive Bayes, which lagged behind in predictive power. These findings are consistent with recent research and other public data science projects focused on SpaceX launch prediction.​</a:t>
            </a:r>
          </a:p>
          <a:p>
            <a:r>
              <a:rPr lang="en-US" dirty="0"/>
              <a:t>Visual dashboards and maps reveal key operational trends: Pie and bar charts clearly show high launch concentration and success rates at Florida sites. Scatterplots confirm that mission success is not limited by higher payloads but may be orbit dependent, while confusion matrices expose model tendencies to misclassify borderline outcomes—particularly for failure events.</a:t>
            </a:r>
          </a:p>
          <a:p>
            <a:r>
              <a:rPr lang="en-US" dirty="0"/>
              <a:t>Model reliability is robust for predicting success, but less optimal for rare failures: As the confusion matrix for Decision Tree indicates, success is easily predicted, but failures are sometimes misclassified as successes—suggesting room for additional feature engineering or weighting for improved minority class detection.</a:t>
            </a:r>
          </a:p>
          <a:p>
            <a:r>
              <a:rPr lang="en-US" dirty="0"/>
              <a:t>The work confirms the transformative effect of advanced analytics and machine learning for risk assessment, operational planning, and cost-saving in commercial spaceflight. The SpaceX case study is a blueprint for future aerospace analytics, where AI-driven approaches increasingly guide strategic and technical decision-making.</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515600" cy="503770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400" dirty="0">
                <a:solidFill>
                  <a:srgbClr val="0B49CB"/>
                </a:solidFill>
                <a:latin typeface="Abadi"/>
              </a:rPr>
              <a:t>Executive Summary</a:t>
            </a:r>
          </a:p>
          <a:p>
            <a:pPr>
              <a:lnSpc>
                <a:spcPct val="120000"/>
              </a:lnSpc>
              <a:spcBef>
                <a:spcPts val="1400"/>
              </a:spcBef>
            </a:pPr>
            <a:r>
              <a:rPr lang="en-IN" sz="2200" dirty="0"/>
              <a:t>Data Collection: Using SpaceX REST API and Web Scraping to obtain mission metadata.</a:t>
            </a:r>
          </a:p>
          <a:p>
            <a:pPr>
              <a:lnSpc>
                <a:spcPct val="120000"/>
              </a:lnSpc>
              <a:spcBef>
                <a:spcPts val="1400"/>
              </a:spcBef>
            </a:pPr>
            <a:r>
              <a:rPr lang="en-IN" sz="2200" dirty="0"/>
              <a:t>Data Wrangling: Cleaning, selecting Falcon 9 launches, and engineering features for </a:t>
            </a:r>
            <a:r>
              <a:rPr lang="en-IN" sz="2200" dirty="0" err="1"/>
              <a:t>modeling</a:t>
            </a:r>
            <a:r>
              <a:rPr lang="en-IN" sz="2200" dirty="0"/>
              <a:t>.</a:t>
            </a:r>
          </a:p>
          <a:p>
            <a:pPr>
              <a:lnSpc>
                <a:spcPct val="120000"/>
              </a:lnSpc>
              <a:spcBef>
                <a:spcPts val="1400"/>
              </a:spcBef>
            </a:pPr>
            <a:r>
              <a:rPr lang="en-IN" sz="2200" dirty="0"/>
              <a:t>Exploratory Data Analysis (EDA): Uncovering patterns with Matplotlib, Seaborn, and SQL.</a:t>
            </a:r>
          </a:p>
          <a:p>
            <a:pPr>
              <a:lnSpc>
                <a:spcPct val="120000"/>
              </a:lnSpc>
              <a:spcBef>
                <a:spcPts val="1400"/>
              </a:spcBef>
            </a:pPr>
            <a:r>
              <a:rPr lang="en-IN" sz="2200" dirty="0"/>
              <a:t>Interactive Analytics: Building dynamic visual tools with Folium and </a:t>
            </a:r>
            <a:r>
              <a:rPr lang="en-IN" sz="2200" dirty="0" err="1"/>
              <a:t>Plotly</a:t>
            </a:r>
            <a:r>
              <a:rPr lang="en-IN" sz="2200" dirty="0"/>
              <a:t> Dash.</a:t>
            </a:r>
          </a:p>
          <a:p>
            <a:pPr>
              <a:lnSpc>
                <a:spcPct val="120000"/>
              </a:lnSpc>
              <a:spcBef>
                <a:spcPts val="1400"/>
              </a:spcBef>
            </a:pPr>
            <a:r>
              <a:rPr lang="en-IN" sz="2200" dirty="0"/>
              <a:t>Predictive Analysis: Using classification models to predict landing success probability.</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r>
              <a:rPr lang="en-IN" dirty="0"/>
              <a:t>Collected launch data from the SpaceX REST API (https://api.spacexdata.com/v4/launches/past).</a:t>
            </a:r>
          </a:p>
          <a:p>
            <a:r>
              <a:rPr lang="en-IN" dirty="0"/>
              <a:t>Extracted rocket, payload, core, and launch site details.</a:t>
            </a:r>
          </a:p>
          <a:p>
            <a:r>
              <a:rPr lang="en-IN" dirty="0"/>
              <a:t>Constructed dataset with variables such as </a:t>
            </a:r>
            <a:r>
              <a:rPr lang="en-IN" dirty="0" err="1"/>
              <a:t>FlightNumber</a:t>
            </a:r>
            <a:r>
              <a:rPr lang="en-IN" dirty="0"/>
              <a:t>, </a:t>
            </a:r>
            <a:r>
              <a:rPr lang="en-IN" dirty="0" err="1"/>
              <a:t>PayloadMass</a:t>
            </a:r>
            <a:r>
              <a:rPr lang="en-IN" dirty="0"/>
              <a:t>, Orbit, </a:t>
            </a:r>
            <a:r>
              <a:rPr lang="en-IN" dirty="0" err="1"/>
              <a:t>LaunchSite</a:t>
            </a:r>
            <a:r>
              <a:rPr lang="en-IN" dirty="0"/>
              <a:t>, and Outcome.</a:t>
            </a:r>
          </a:p>
          <a:p>
            <a:r>
              <a:rPr lang="en-IN" dirty="0"/>
              <a:t>Integrated all records into Pandas </a:t>
            </a:r>
            <a:r>
              <a:rPr lang="en-IN" dirty="0" err="1"/>
              <a:t>DataFrame</a:t>
            </a:r>
            <a:r>
              <a:rPr lang="en-IN" dirty="0"/>
              <a:t> for analysis.</a:t>
            </a:r>
            <a:br>
              <a:rPr lang="en-IN" dirty="0"/>
            </a:br>
            <a:endParaRPr lang="en-IN"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089524" cy="4225925"/>
          </a:xfrm>
          <a:prstGeom prst="rect">
            <a:avLst/>
          </a:prstGeom>
        </p:spPr>
        <p:txBody>
          <a:bodyPr vert="horz" lIns="91440" tIns="45720" rIns="91440" bIns="45720" rtlCol="0" anchor="t">
            <a:normAutofit/>
          </a:bodyPr>
          <a:lstStyle/>
          <a:p>
            <a:r>
              <a:rPr lang="en-US" sz="1600" dirty="0"/>
              <a:t>Data Collection with SpaceX REST API Calls</a:t>
            </a:r>
          </a:p>
          <a:p>
            <a:r>
              <a:rPr lang="en-US" sz="1600" dirty="0"/>
              <a:t>Retrieved Falcon 9 launch data using SpaceX’s public REST API (/v4/launches/past)</a:t>
            </a:r>
          </a:p>
          <a:p>
            <a:r>
              <a:rPr lang="en-US" sz="1600" dirty="0"/>
              <a:t>Extracted and normalized JSON fields for rocket, payload, launch pads, and cores</a:t>
            </a:r>
          </a:p>
          <a:p>
            <a:r>
              <a:rPr lang="en-US" sz="1600" dirty="0"/>
              <a:t>Created a clean structured dataset for machine learning</a:t>
            </a:r>
          </a:p>
          <a:p>
            <a:r>
              <a:rPr lang="en-US" sz="1600" dirty="0"/>
              <a:t>Flowchart below illustrates API call flow and processing pipeline</a:t>
            </a:r>
          </a:p>
          <a:p>
            <a:endParaRPr lang="en-US" sz="1600" dirty="0"/>
          </a:p>
          <a:p>
            <a:r>
              <a:rPr lang="en-US" sz="1600" dirty="0"/>
              <a:t>GitHub </a:t>
            </a:r>
            <a:r>
              <a:rPr lang="en-US" sz="1600" dirty="0" err="1"/>
              <a:t>Repositary</a:t>
            </a:r>
            <a:r>
              <a:rPr lang="en-US" sz="1600" dirty="0"/>
              <a:t>-(https://github.com/Chris-koshy/SpaceX_RestAPI/blob/main/SpaceX.ipynb)</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1026" name="Picture 2" descr="Flowchart of SpaceX API data collection process">
            <a:extLst>
              <a:ext uri="{FF2B5EF4-FFF2-40B4-BE49-F238E27FC236}">
                <a16:creationId xmlns:a16="http://schemas.microsoft.com/office/drawing/2014/main" id="{7187A0EB-AAE1-5D57-6834-2C17C68231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0262" y="1792288"/>
            <a:ext cx="5461000" cy="4225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206875"/>
          </a:xfrm>
          <a:prstGeom prst="rect">
            <a:avLst/>
          </a:prstGeom>
        </p:spPr>
        <p:txBody>
          <a:bodyPr lIns="91440" tIns="45720" rIns="91440" bIns="45720" anchor="t">
            <a:noAutofit/>
          </a:bodyPr>
          <a:lstStyle/>
          <a:p>
            <a:r>
              <a:rPr lang="en-IN" sz="1200" dirty="0"/>
              <a:t>Input target web page URL to scrape SpaceX launch data.</a:t>
            </a:r>
          </a:p>
          <a:p>
            <a:r>
              <a:rPr lang="en-IN" sz="1200" dirty="0"/>
              <a:t>Send HTTP GET request to retrieve HTML page source.</a:t>
            </a:r>
          </a:p>
          <a:p>
            <a:r>
              <a:rPr lang="en-IN" sz="1200" dirty="0"/>
              <a:t>Parse the HTML content using </a:t>
            </a:r>
            <a:r>
              <a:rPr lang="en-IN" sz="1200" dirty="0" err="1"/>
              <a:t>BeautifulSoup</a:t>
            </a:r>
            <a:r>
              <a:rPr lang="en-IN" sz="1200" dirty="0"/>
              <a:t>.</a:t>
            </a:r>
          </a:p>
          <a:p>
            <a:r>
              <a:rPr lang="en-IN" sz="1200" dirty="0"/>
              <a:t>Locate relevant HTML tags/classes containing data (e.g., tables, </a:t>
            </a:r>
            <a:r>
              <a:rPr lang="en-IN" sz="1200" dirty="0" err="1"/>
              <a:t>divs</a:t>
            </a:r>
            <a:r>
              <a:rPr lang="en-IN" sz="1200" dirty="0"/>
              <a:t>).</a:t>
            </a:r>
          </a:p>
          <a:p>
            <a:r>
              <a:rPr lang="en-IN" sz="1200" dirty="0"/>
              <a:t>Extract required fields such as flight numbers, launch sites, success status.</a:t>
            </a:r>
          </a:p>
          <a:p>
            <a:r>
              <a:rPr lang="en-IN" sz="1200" dirty="0"/>
              <a:t>Clean and format extracted data into structured Python lists/dictionaries.</a:t>
            </a:r>
          </a:p>
          <a:p>
            <a:r>
              <a:rPr lang="en-IN" sz="1200" dirty="0"/>
              <a:t>Convert structured data into Pandas </a:t>
            </a:r>
            <a:r>
              <a:rPr lang="en-IN" sz="1200" dirty="0" err="1"/>
              <a:t>DataFrame</a:t>
            </a:r>
            <a:r>
              <a:rPr lang="en-IN" sz="1200" dirty="0"/>
              <a:t> for analysis.</a:t>
            </a:r>
          </a:p>
          <a:p>
            <a:r>
              <a:rPr lang="en-IN" sz="1200" dirty="0"/>
              <a:t>Save the cleaned dataset as CSV for downstream visualization and </a:t>
            </a:r>
            <a:r>
              <a:rPr lang="en-IN" sz="1200" dirty="0" err="1"/>
              <a:t>modeling</a:t>
            </a:r>
            <a:r>
              <a:rPr lang="en-IN" sz="1200" dirty="0"/>
              <a:t>.</a:t>
            </a:r>
          </a:p>
          <a:p>
            <a:pPr>
              <a:lnSpc>
                <a:spcPct val="100000"/>
              </a:lnSpc>
              <a:spcBef>
                <a:spcPts val="1400"/>
              </a:spcBef>
            </a:pPr>
            <a:endParaRPr lang="en-US" sz="1200" dirty="0">
              <a:solidFill>
                <a:schemeClr val="accent3">
                  <a:lumMod val="25000"/>
                </a:schemeClr>
              </a:solidFill>
              <a:latin typeface="Abadi" panose="020B0604020104020204" pitchFamily="34" charset="0"/>
            </a:endParaRPr>
          </a:p>
          <a:p>
            <a:pPr>
              <a:lnSpc>
                <a:spcPct val="100000"/>
              </a:lnSpc>
              <a:spcBef>
                <a:spcPts val="1400"/>
              </a:spcBef>
            </a:pPr>
            <a:r>
              <a:rPr lang="en-US" sz="1200" dirty="0">
                <a:solidFill>
                  <a:schemeClr val="accent3">
                    <a:lumMod val="25000"/>
                  </a:schemeClr>
                </a:solidFill>
                <a:latin typeface="Abadi" panose="020B0604020104020204" pitchFamily="34" charset="0"/>
              </a:rPr>
              <a:t>GitHub-(https://github.com/Chris-koshy/SpaceX_RestAPI/blob/main/SpaceX.ipynb)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2050" name="Picture 2" descr="Flowchart of web scraping process">
            <a:extLst>
              <a:ext uri="{FF2B5EF4-FFF2-40B4-BE49-F238E27FC236}">
                <a16:creationId xmlns:a16="http://schemas.microsoft.com/office/drawing/2014/main" id="{989FF899-FF45-75C8-4942-ABD13DD9B4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5657" y="1502229"/>
            <a:ext cx="6472315" cy="4523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292</TotalTime>
  <Words>4499</Words>
  <Application>Microsoft Office PowerPoint</Application>
  <PresentationFormat>Widescreen</PresentationFormat>
  <Paragraphs>318</Paragraphs>
  <Slides>54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Chris Koshy</cp:lastModifiedBy>
  <cp:revision>202</cp:revision>
  <dcterms:created xsi:type="dcterms:W3CDTF">2021-04-29T18:58:34Z</dcterms:created>
  <dcterms:modified xsi:type="dcterms:W3CDTF">2025-11-02T14:35:08Z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